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63" r:id="rId6"/>
    <p:sldId id="258" r:id="rId7"/>
    <p:sldId id="264" r:id="rId8"/>
    <p:sldId id="259" r:id="rId9"/>
    <p:sldId id="260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3"/>
    <p:restoredTop sz="94659"/>
  </p:normalViewPr>
  <p:slideViewPr>
    <p:cSldViewPr snapToGrid="0" snapToObjects="1">
      <p:cViewPr varScale="1">
        <p:scale>
          <a:sx n="93" d="100"/>
          <a:sy n="93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D3AB3-9178-BD46-9CBD-2FA8EE3FEF10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A6DF0-9AFC-F746-AD8B-BEFF3D269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13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youtu.be/kRE47DZGCE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659246"/>
            <a:ext cx="6340764" cy="36416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7730836" y="659246"/>
            <a:ext cx="40316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Unemployment:</a:t>
            </a:r>
          </a:p>
          <a:p>
            <a:endParaRPr lang="en-US" sz="4000" u="sng" dirty="0"/>
          </a:p>
          <a:p>
            <a:pPr marL="571500" indent="-571500">
              <a:buFont typeface="Wingdings" charset="2"/>
              <a:buChar char="v"/>
            </a:pPr>
            <a:r>
              <a:rPr lang="en-US" sz="3600" dirty="0" smtClean="0"/>
              <a:t>Types</a:t>
            </a:r>
          </a:p>
          <a:p>
            <a:pPr marL="571500" indent="-571500">
              <a:buFont typeface="Wingdings" charset="2"/>
              <a:buChar char="v"/>
            </a:pPr>
            <a:r>
              <a:rPr lang="en-US" sz="3600" dirty="0" smtClean="0"/>
              <a:t>Calculating Rates</a:t>
            </a:r>
          </a:p>
          <a:p>
            <a:pPr marL="571500" indent="-571500">
              <a:buFont typeface="Wingdings" charset="2"/>
              <a:buChar char="v"/>
            </a:pPr>
            <a:r>
              <a:rPr lang="en-US" sz="3600" dirty="0" smtClean="0"/>
              <a:t>Implications</a:t>
            </a:r>
          </a:p>
          <a:p>
            <a:endParaRPr lang="en-US" sz="4000" u="sng" dirty="0"/>
          </a:p>
          <a:p>
            <a:endParaRPr lang="en-US" sz="4000" u="sng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75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81" r="14084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gradFill>
            <a:gsLst>
              <a:gs pos="0">
                <a:schemeClr val="bg2">
                  <a:lumMod val="94000"/>
                  <a:lumOff val="6000"/>
                </a:schemeClr>
              </a:gs>
              <a:gs pos="100000">
                <a:schemeClr val="bg2">
                  <a:lumMod val="94000"/>
                  <a:lumOff val="6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dirty="0"/>
              <a:t>Aspects of full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529" y="2638044"/>
            <a:ext cx="5137839" cy="337087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Additionally, some people give up trying to find work, especially during a long recession.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When people </a:t>
            </a:r>
            <a:r>
              <a:rPr lang="en-US" sz="2000" dirty="0">
                <a:solidFill>
                  <a:srgbClr val="FFFF00"/>
                </a:solidFill>
              </a:rPr>
              <a:t>stop looking for jobs </a:t>
            </a:r>
            <a:r>
              <a:rPr lang="en-US" sz="2000" dirty="0"/>
              <a:t>and rely on other means to sustain themselves, they are considered a </a:t>
            </a:r>
            <a:r>
              <a:rPr lang="en-US" sz="2000" dirty="0">
                <a:solidFill>
                  <a:srgbClr val="FFFF00"/>
                </a:solidFill>
              </a:rPr>
              <a:t>Discouraged Worker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These people are NOT actively seeking a job and are therefore not included in the Unemployment Rate.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If Underemployed and Discourage Workers were included in the Unemployment Rate, it would be much higher.</a:t>
            </a:r>
          </a:p>
        </p:txBody>
      </p:sp>
    </p:spTree>
    <p:extLst>
      <p:ext uri="{BB962C8B-B14F-4D97-AF65-F5344CB8AC3E}">
        <p14:creationId xmlns:p14="http://schemas.microsoft.com/office/powerpoint/2010/main" val="25619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t="9091" r="494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1EC69D4F-D216-4749-913B-96D18DD991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19" y="810447"/>
            <a:ext cx="2615184" cy="2615184"/>
          </a:xfrm>
          <a:prstGeom prst="flowChartDocument">
            <a:avLst/>
          </a:prstGeom>
          <a:noFill/>
          <a:ln w="317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511" y="975039"/>
            <a:ext cx="2286000" cy="2286000"/>
          </a:xfrm>
          <a:prstGeom prst="flowChartDocument">
            <a:avLst/>
          </a:prstGeom>
          <a:solidFill>
            <a:srgbClr val="000000">
              <a:alpha val="75000"/>
            </a:srgb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Which Unemployment rate is the </a:t>
            </a:r>
            <a:r>
              <a:rPr lang="en-US" sz="1600" dirty="0">
                <a:solidFill>
                  <a:srgbClr val="FF0000"/>
                </a:solidFill>
              </a:rPr>
              <a:t>real</a:t>
            </a:r>
            <a:r>
              <a:rPr lang="en-US" sz="1600" dirty="0">
                <a:solidFill>
                  <a:srgbClr val="FFFFFF"/>
                </a:solidFill>
              </a:rPr>
              <a:t> unemployment rate?</a:t>
            </a:r>
          </a:p>
        </p:txBody>
      </p:sp>
    </p:spTree>
    <p:extLst>
      <p:ext uri="{BB962C8B-B14F-4D97-AF65-F5344CB8AC3E}">
        <p14:creationId xmlns:p14="http://schemas.microsoft.com/office/powerpoint/2010/main" val="301081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14522A-C691-4F68-84C3-4ABAD2F7B6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A2F9AC-B2D0-4F61-B15D-48754CA253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6" y="1658258"/>
            <a:ext cx="6227064" cy="3549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 sz="2400" dirty="0"/>
              <a:t>Types of unemployment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10" y="2721171"/>
            <a:ext cx="3700754" cy="3651920"/>
          </a:xfrm>
        </p:spPr>
        <p:txBody>
          <a:bodyPr>
            <a:noAutofit/>
          </a:bodyPr>
          <a:lstStyle/>
          <a:p>
            <a:r>
              <a:rPr lang="en-US" sz="2400" u="sng" dirty="0">
                <a:solidFill>
                  <a:srgbClr val="FFFF00"/>
                </a:solidFill>
              </a:rPr>
              <a:t>Frictional </a:t>
            </a:r>
            <a:r>
              <a:rPr lang="en-US" sz="2400" u="sng" dirty="0"/>
              <a:t>Unemployment: </a:t>
            </a:r>
            <a:r>
              <a:rPr lang="en-US" sz="2400" dirty="0"/>
              <a:t>When </a:t>
            </a:r>
            <a:r>
              <a:rPr lang="en-US" sz="2400" dirty="0">
                <a:solidFill>
                  <a:srgbClr val="FFFF00"/>
                </a:solidFill>
              </a:rPr>
              <a:t>people take time</a:t>
            </a:r>
            <a:r>
              <a:rPr lang="en-US" sz="2400" dirty="0"/>
              <a:t> to find a job.</a:t>
            </a:r>
          </a:p>
          <a:p>
            <a:pPr lvl="1"/>
            <a:r>
              <a:rPr lang="en-US" sz="2000" dirty="0"/>
              <a:t>Example: When someone is laid off, changes jobs, or need time to find a job after graduating from school.</a:t>
            </a:r>
          </a:p>
        </p:txBody>
      </p:sp>
    </p:spTree>
    <p:extLst>
      <p:ext uri="{BB962C8B-B14F-4D97-AF65-F5344CB8AC3E}">
        <p14:creationId xmlns:p14="http://schemas.microsoft.com/office/powerpoint/2010/main" val="13519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64" y="2369127"/>
            <a:ext cx="10432472" cy="4211781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rgbClr val="FFFF00"/>
                </a:solidFill>
              </a:rPr>
              <a:t>Structural </a:t>
            </a:r>
            <a:r>
              <a:rPr lang="en-US" sz="2400" u="sng" dirty="0" smtClean="0">
                <a:solidFill>
                  <a:schemeClr val="tx1"/>
                </a:solidFill>
              </a:rPr>
              <a:t>Unemployment:</a:t>
            </a:r>
            <a:r>
              <a:rPr lang="en-US" sz="2400" dirty="0" smtClean="0">
                <a:solidFill>
                  <a:schemeClr val="tx1"/>
                </a:solidFill>
              </a:rPr>
              <a:t>  When workers’ </a:t>
            </a:r>
            <a:r>
              <a:rPr lang="en-US" sz="2400" dirty="0" smtClean="0">
                <a:solidFill>
                  <a:srgbClr val="FFFF00"/>
                </a:solidFill>
              </a:rPr>
              <a:t>skills do not match </a:t>
            </a:r>
            <a:r>
              <a:rPr lang="en-US" sz="2400" dirty="0" smtClean="0">
                <a:solidFill>
                  <a:schemeClr val="tx1"/>
                </a:solidFill>
              </a:rPr>
              <a:t>what jobs are available </a:t>
            </a:r>
            <a:r>
              <a:rPr lang="en-US" sz="2400" dirty="0" smtClean="0">
                <a:solidFill>
                  <a:schemeClr val="tx1"/>
                </a:solidFill>
              </a:rPr>
              <a:t>for (structure of) </a:t>
            </a:r>
            <a:r>
              <a:rPr lang="en-US" sz="2400" dirty="0" smtClean="0">
                <a:solidFill>
                  <a:schemeClr val="tx1"/>
                </a:solidFill>
              </a:rPr>
              <a:t>the current economy.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Causes of Structural Unemployment: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New Technology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New Resources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Changes in Consumer Demand</a:t>
            </a:r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Globalization</a:t>
            </a:r>
            <a:r>
              <a:rPr lang="en-US" sz="2200" dirty="0" smtClean="0">
                <a:solidFill>
                  <a:schemeClr val="tx1"/>
                </a:solidFill>
              </a:rPr>
              <a:t>- Shift to foreign markets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Lack of Education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054" y="3269673"/>
            <a:ext cx="4562764" cy="2933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69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103" y="3686783"/>
            <a:ext cx="6678418" cy="2203878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640079"/>
            <a:ext cx="3402531" cy="5272242"/>
          </a:xfrm>
        </p:spPr>
        <p:txBody>
          <a:bodyPr>
            <a:normAutofit/>
          </a:bodyPr>
          <a:lstStyle/>
          <a:p>
            <a:r>
              <a:rPr lang="en-US" sz="2600" dirty="0"/>
              <a:t>Types of unemployment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103" y="640079"/>
            <a:ext cx="6883072" cy="2834737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rgbClr val="FFFF00"/>
                </a:solidFill>
              </a:rPr>
              <a:t>Seasonal</a:t>
            </a:r>
            <a:r>
              <a:rPr lang="en-US" sz="2400" u="sng" dirty="0"/>
              <a:t> Unemployment</a:t>
            </a:r>
            <a:r>
              <a:rPr lang="en-US" sz="2400" dirty="0"/>
              <a:t>:  When industries slow or shut down for a season of the year to make </a:t>
            </a:r>
            <a:r>
              <a:rPr lang="en-US" sz="2400" dirty="0">
                <a:solidFill>
                  <a:srgbClr val="FFFF00"/>
                </a:solidFill>
              </a:rPr>
              <a:t>seasonal shifts in production </a:t>
            </a:r>
            <a:r>
              <a:rPr lang="en-US" sz="2400" dirty="0" smtClean="0"/>
              <a:t>schedules and people lose their jobs.</a:t>
            </a:r>
            <a:endParaRPr lang="en-US" sz="2400" dirty="0"/>
          </a:p>
          <a:p>
            <a:pPr lvl="1"/>
            <a:r>
              <a:rPr lang="en-US" sz="2400" dirty="0"/>
              <a:t>Examples</a:t>
            </a:r>
            <a:r>
              <a:rPr lang="en-US" sz="2400" dirty="0" smtClean="0"/>
              <a:t>:  </a:t>
            </a:r>
            <a:r>
              <a:rPr lang="en-US" sz="2400" dirty="0"/>
              <a:t>When people who sell Halloween costumes or Christmas trees are out of a job because the holiday has passed.</a:t>
            </a:r>
          </a:p>
        </p:txBody>
      </p:sp>
    </p:spTree>
    <p:extLst>
      <p:ext uri="{BB962C8B-B14F-4D97-AF65-F5344CB8AC3E}">
        <p14:creationId xmlns:p14="http://schemas.microsoft.com/office/powerpoint/2010/main" val="22310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2" y="2327564"/>
            <a:ext cx="11139054" cy="4087091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rgbClr val="FFFF00"/>
                </a:solidFill>
              </a:rPr>
              <a:t>Cyclical </a:t>
            </a:r>
            <a:r>
              <a:rPr lang="en-US" sz="2400" u="sng" dirty="0" smtClean="0">
                <a:solidFill>
                  <a:schemeClr val="tx1"/>
                </a:solidFill>
              </a:rPr>
              <a:t>Unemployment</a:t>
            </a:r>
            <a:r>
              <a:rPr lang="en-US" sz="2400" dirty="0" smtClean="0">
                <a:solidFill>
                  <a:schemeClr val="tx1"/>
                </a:solidFill>
              </a:rPr>
              <a:t>:  Unemployment that </a:t>
            </a:r>
            <a:r>
              <a:rPr lang="en-US" sz="2400" dirty="0" smtClean="0">
                <a:solidFill>
                  <a:srgbClr val="FFFF00"/>
                </a:solidFill>
              </a:rPr>
              <a:t>goes up during times of economic turmoil</a:t>
            </a:r>
            <a:r>
              <a:rPr lang="en-US" sz="2400" dirty="0" smtClean="0">
                <a:solidFill>
                  <a:schemeClr val="tx1"/>
                </a:solidFill>
              </a:rPr>
              <a:t>, and </a:t>
            </a:r>
            <a:r>
              <a:rPr lang="en-US" sz="2400" dirty="0" smtClean="0">
                <a:solidFill>
                  <a:srgbClr val="FFFF00"/>
                </a:solidFill>
              </a:rPr>
              <a:t>goes down during times of economic prosperity.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Examples:  A recession causes people to save more and spend less, because of this companies may slow down production and lay off workers.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218" y="3727272"/>
            <a:ext cx="3909291" cy="29644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6" y="3967248"/>
            <a:ext cx="4817919" cy="28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3721A6-FEC0-463C-9B9C-B96C6888E85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0E3799-9952-4F22-9C21-8EA2CA25DD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89" y="1836874"/>
            <a:ext cx="4782312" cy="3192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370332"/>
            <a:ext cx="4476806" cy="1188720"/>
          </a:xfrm>
        </p:spPr>
        <p:txBody>
          <a:bodyPr>
            <a:normAutofit/>
          </a:bodyPr>
          <a:lstStyle/>
          <a:p>
            <a:r>
              <a:rPr lang="en-US" dirty="0"/>
              <a:t>The unemployment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1836874"/>
            <a:ext cx="4681728" cy="3263206"/>
          </a:xfrm>
        </p:spPr>
        <p:txBody>
          <a:bodyPr>
            <a:noAutofit/>
          </a:bodyPr>
          <a:lstStyle/>
          <a:p>
            <a:r>
              <a:rPr lang="en-US" sz="2000" dirty="0"/>
              <a:t>The rate of unemployment is a great way to measure the health of your economy.</a:t>
            </a:r>
          </a:p>
          <a:p>
            <a:r>
              <a:rPr lang="en-US" sz="2000" dirty="0"/>
              <a:t>The </a:t>
            </a:r>
            <a:r>
              <a:rPr lang="en-US" sz="2000" dirty="0">
                <a:solidFill>
                  <a:srgbClr val="FFFF00"/>
                </a:solidFill>
              </a:rPr>
              <a:t>Unemployment Rate </a:t>
            </a:r>
            <a:r>
              <a:rPr lang="en-US" sz="2000" dirty="0"/>
              <a:t>is the percentage of a nation’s labor force that is unemployed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The Labor Force is NOT every citizen. </a:t>
            </a:r>
          </a:p>
          <a:p>
            <a:r>
              <a:rPr lang="en-US" sz="2000" dirty="0"/>
              <a:t>The </a:t>
            </a:r>
            <a:r>
              <a:rPr lang="en-US" sz="2000" dirty="0">
                <a:solidFill>
                  <a:srgbClr val="FFFF00"/>
                </a:solidFill>
              </a:rPr>
              <a:t>Labor Force </a:t>
            </a:r>
            <a:r>
              <a:rPr lang="en-US" sz="2000" dirty="0"/>
              <a:t>is made up of individuals 16 and older who either have a job or are </a:t>
            </a:r>
            <a:r>
              <a:rPr lang="en-US" sz="2000" dirty="0">
                <a:solidFill>
                  <a:srgbClr val="FFFF00"/>
                </a:solidFill>
              </a:rPr>
              <a:t>actively seeking </a:t>
            </a:r>
            <a:r>
              <a:rPr lang="en-US" sz="2000" dirty="0"/>
              <a:t>for a job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Unemployment Rate is adjusted to account for seasonal unemployment so that it is </a:t>
            </a:r>
            <a:r>
              <a:rPr lang="en-US" sz="2000" dirty="0" smtClean="0">
                <a:solidFill>
                  <a:srgbClr val="FFFF00"/>
                </a:solidFill>
              </a:rPr>
              <a:t>more accurately reflective </a:t>
            </a:r>
            <a:r>
              <a:rPr lang="en-US" sz="2000" dirty="0" smtClean="0"/>
              <a:t>of the health of the economy.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9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the unemployment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2355273"/>
            <a:ext cx="11499273" cy="42117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find the Unemployment Rate, we use the following equation: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For Example, if there are </a:t>
            </a:r>
            <a:r>
              <a:rPr lang="en-US" sz="2400" dirty="0" smtClean="0">
                <a:solidFill>
                  <a:srgbClr val="FFFF00"/>
                </a:solidFill>
              </a:rPr>
              <a:t>7 million </a:t>
            </a:r>
            <a:r>
              <a:rPr lang="en-US" sz="2400" dirty="0" smtClean="0">
                <a:solidFill>
                  <a:schemeClr val="tx1"/>
                </a:solidFill>
              </a:rPr>
              <a:t>unemployed people.  And there are </a:t>
            </a:r>
            <a:r>
              <a:rPr lang="en-US" sz="2400" dirty="0" smtClean="0">
                <a:solidFill>
                  <a:srgbClr val="FFFF00"/>
                </a:solidFill>
              </a:rPr>
              <a:t>150 million </a:t>
            </a:r>
            <a:r>
              <a:rPr lang="en-US" sz="2400" dirty="0" smtClean="0">
                <a:solidFill>
                  <a:schemeClr val="tx1"/>
                </a:solidFill>
              </a:rPr>
              <a:t>people in the civilian labor force, we have the following rate of Unemployment: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52254" y="3068783"/>
                <a:ext cx="7287491" cy="769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# 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𝑜𝑓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𝑝𝑒𝑜𝑝𝑙𝑒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𝑈𝑛𝑒𝑚𝑝𝑙𝑜𝑦𝑒𝑑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# 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𝑜𝑓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𝑝𝑒𝑜𝑝𝑙𝑒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𝑖𝑛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𝑡h𝑒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𝑐𝑖𝑣𝑖𝑙𝑖𝑎𝑛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𝐿𝑎𝑏𝑜𝑟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𝐹𝑜𝑟𝑐𝑒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FF00"/>
                    </a:solidFill>
                  </a:rPr>
                  <a:t>  X 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100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254" y="3068783"/>
                <a:ext cx="7287491" cy="769698"/>
              </a:xfrm>
              <a:prstGeom prst="rect">
                <a:avLst/>
              </a:prstGeom>
              <a:blipFill rotWithShape="0">
                <a:blip r:embed="rId2"/>
                <a:stretch>
                  <a:fillRect t="-1575" b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84969" y="5451763"/>
                <a:ext cx="2482731" cy="627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7 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𝑚𝑖𝑙𝑙𝑖𝑜𝑛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150 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  <m:t>𝑚𝑖𝑙𝑙𝑖𝑜𝑛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 = .047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969" y="5451763"/>
                <a:ext cx="2482731" cy="627159"/>
              </a:xfrm>
              <a:prstGeom prst="rect">
                <a:avLst/>
              </a:prstGeom>
              <a:blipFill rotWithShape="0">
                <a:blip r:embed="rId3"/>
                <a:stretch>
                  <a:fillRect l="-246" t="-1942" r="-7617" b="-18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13369" y="5549898"/>
                <a:ext cx="55727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charset="0"/>
                        </a:rPr>
                        <m:t>.047 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charset="0"/>
                        </a:rPr>
                        <m:t> 100=4.7% 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charset="0"/>
                        </a:rPr>
                        <m:t>𝑈𝑛𝑒𝑚𝑝𝑙𝑜𝑦𝑚𝑒𝑛𝑡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369" y="5549898"/>
                <a:ext cx="5572744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03" b="96436" l="188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078" y="-229171"/>
            <a:ext cx="3104094" cy="174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Full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0691"/>
            <a:ext cx="11277600" cy="40732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Zero Unemployment is always impossible in a market economy.</a:t>
            </a:r>
          </a:p>
          <a:p>
            <a:r>
              <a:rPr lang="en-US" sz="2400" dirty="0" smtClean="0"/>
              <a:t>But we strive for </a:t>
            </a:r>
            <a:r>
              <a:rPr lang="en-US" sz="2400" dirty="0" smtClean="0">
                <a:solidFill>
                  <a:srgbClr val="FFFF00"/>
                </a:solidFill>
              </a:rPr>
              <a:t>Full Employment </a:t>
            </a:r>
            <a:r>
              <a:rPr lang="en-US" sz="2400" dirty="0" smtClean="0">
                <a:solidFill>
                  <a:schemeClr val="tx1"/>
                </a:solidFill>
              </a:rPr>
              <a:t>where </a:t>
            </a:r>
            <a:r>
              <a:rPr lang="en-US" sz="2400" dirty="0" smtClean="0">
                <a:solidFill>
                  <a:srgbClr val="FFFF00"/>
                </a:solidFill>
              </a:rPr>
              <a:t>no cyclical unemployment exists </a:t>
            </a:r>
            <a:r>
              <a:rPr lang="en-US" sz="2400" dirty="0" smtClean="0">
                <a:solidFill>
                  <a:schemeClr val="tx1"/>
                </a:solidFill>
              </a:rPr>
              <a:t>in the economy.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An unemployment rate of about </a:t>
            </a:r>
            <a:r>
              <a:rPr lang="en-US" sz="2400" dirty="0" smtClean="0">
                <a:solidFill>
                  <a:srgbClr val="FFFF00"/>
                </a:solidFill>
              </a:rPr>
              <a:t>4-6 percent</a:t>
            </a:r>
            <a:r>
              <a:rPr lang="en-US" sz="2400" dirty="0" smtClean="0">
                <a:solidFill>
                  <a:schemeClr val="tx1"/>
                </a:solidFill>
              </a:rPr>
              <a:t> is normal during full employment.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232" y="4345290"/>
            <a:ext cx="4185804" cy="23959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96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AA38E9-5CF9-4E3C-A446-2C9CB30E4B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5406" y="2743200"/>
            <a:ext cx="2445458" cy="2996827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C1130E-0D99-47C6-8D03-BD83D9C11D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2003" y="2906589"/>
            <a:ext cx="2112264" cy="2670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595" y="4169880"/>
            <a:ext cx="1783080" cy="143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57" y="652378"/>
            <a:ext cx="6528862" cy="1007193"/>
          </a:xfrm>
        </p:spPr>
        <p:txBody>
          <a:bodyPr>
            <a:normAutofit/>
          </a:bodyPr>
          <a:lstStyle/>
          <a:p>
            <a:r>
              <a:rPr lang="en-US" dirty="0"/>
              <a:t>Aspects of full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557" y="2351314"/>
            <a:ext cx="6674465" cy="3388713"/>
          </a:xfrm>
        </p:spPr>
        <p:txBody>
          <a:bodyPr>
            <a:noAutofit/>
          </a:bodyPr>
          <a:lstStyle/>
          <a:p>
            <a:r>
              <a:rPr lang="en-US" sz="2800" dirty="0"/>
              <a:t>Full Employment means everyone who </a:t>
            </a:r>
            <a:r>
              <a:rPr lang="en-US" sz="2800" dirty="0">
                <a:solidFill>
                  <a:srgbClr val="FFFF00"/>
                </a:solidFill>
              </a:rPr>
              <a:t>wants</a:t>
            </a:r>
            <a:r>
              <a:rPr lang="en-US" sz="2800" dirty="0"/>
              <a:t> a job has a job.</a:t>
            </a:r>
          </a:p>
          <a:p>
            <a:r>
              <a:rPr lang="en-US" sz="2800" dirty="0"/>
              <a:t>But some of those people may be </a:t>
            </a:r>
            <a:r>
              <a:rPr lang="en-US" sz="2800" dirty="0">
                <a:solidFill>
                  <a:srgbClr val="FFFF00"/>
                </a:solidFill>
              </a:rPr>
              <a:t>Underemployed</a:t>
            </a:r>
            <a:r>
              <a:rPr lang="en-US" sz="2800" dirty="0"/>
              <a:t> meaning they are working at a job below their skillset.</a:t>
            </a:r>
          </a:p>
          <a:p>
            <a:pPr lvl="1"/>
            <a:r>
              <a:rPr lang="en-US" sz="2800" dirty="0"/>
              <a:t>Example:  An individual with a Master’s degree, unable to find work in their field, and settling for a job at Publix.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73" y="652378"/>
            <a:ext cx="4316199" cy="32282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172" y="3880659"/>
            <a:ext cx="4316199" cy="26226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571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1428</TotalTime>
  <Words>528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Gill Sans MT</vt:lpstr>
      <vt:lpstr>Wingdings</vt:lpstr>
      <vt:lpstr>Parcel</vt:lpstr>
      <vt:lpstr>PowerPoint Presentation</vt:lpstr>
      <vt:lpstr>Types of unemployment</vt:lpstr>
      <vt:lpstr>Types of unemployment</vt:lpstr>
      <vt:lpstr>Types of unemployment</vt:lpstr>
      <vt:lpstr>Types of unemployment</vt:lpstr>
      <vt:lpstr>The unemployment rate</vt:lpstr>
      <vt:lpstr>Calculating the unemployment rate</vt:lpstr>
      <vt:lpstr>Goal: Full employment</vt:lpstr>
      <vt:lpstr>Aspects of full employment</vt:lpstr>
      <vt:lpstr>Aspects of full employment</vt:lpstr>
      <vt:lpstr>Which Unemployment rate is the real unemployment rate?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Weaver</dc:creator>
  <cp:lastModifiedBy>Powell, Jennifer</cp:lastModifiedBy>
  <cp:revision>21</cp:revision>
  <dcterms:created xsi:type="dcterms:W3CDTF">2018-02-11T23:56:39Z</dcterms:created>
  <dcterms:modified xsi:type="dcterms:W3CDTF">2018-02-13T13:19:20Z</dcterms:modified>
</cp:coreProperties>
</file>